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x="18288000" cy="10287000"/>
  <p:notesSz cx="6858000" cy="9144000"/>
  <p:embeddedFontLst>
    <p:embeddedFont>
      <p:font typeface="TT Firs Neue Bold" charset="1" panose="02000803030000020004"/>
      <p:regular r:id="rId57"/>
    </p:embeddedFont>
    <p:embeddedFont>
      <p:font typeface="TT Firs Neue Italics" charset="1" panose="02000503030000090004"/>
      <p:regular r:id="rId5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78491" y="2543617"/>
            <a:ext cx="11366851" cy="8229600"/>
          </a:xfrm>
          <a:custGeom>
            <a:avLst/>
            <a:gdLst/>
            <a:ahLst/>
            <a:cxnLst/>
            <a:rect r="r" b="b" t="t" l="l"/>
            <a:pathLst>
              <a:path h="8229600" w="11366851">
                <a:moveTo>
                  <a:pt x="0" y="0"/>
                </a:moveTo>
                <a:lnTo>
                  <a:pt x="11366851" y="0"/>
                </a:lnTo>
                <a:lnTo>
                  <a:pt x="113668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503670" y="0"/>
            <a:ext cx="4784330" cy="4682663"/>
          </a:xfrm>
          <a:custGeom>
            <a:avLst/>
            <a:gdLst/>
            <a:ahLst/>
            <a:cxnLst/>
            <a:rect r="r" b="b" t="t" l="l"/>
            <a:pathLst>
              <a:path h="4682663" w="4784330">
                <a:moveTo>
                  <a:pt x="0" y="0"/>
                </a:moveTo>
                <a:lnTo>
                  <a:pt x="4784330" y="0"/>
                </a:lnTo>
                <a:lnTo>
                  <a:pt x="4784330" y="4682663"/>
                </a:lnTo>
                <a:lnTo>
                  <a:pt x="0" y="4682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52884" y="3222994"/>
            <a:ext cx="13465280" cy="167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720"/>
              </a:lnSpc>
              <a:spcBef>
                <a:spcPct val="0"/>
              </a:spcBef>
            </a:pPr>
            <a:r>
              <a:rPr lang="en-US" b="true" sz="12000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ÜB</a:t>
            </a:r>
            <a:r>
              <a:rPr lang="en-US" b="true" sz="12000" strike="noStrike" u="none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UNG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________ ist ein Haustier.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القطة حيوان أليف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Katze ist ein Haustier.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القطة حيوان أليف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________ ist sehr stark und wild.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الدب قوي جدًا وبري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________ frisst Ameisen.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آكل النمل يأكل النمل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Ameisenbär frisst Ameisen.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آكل النمل يأكل النمل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________ hat ein großes Geweih.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الأيل لديه قرون كبيرة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360167" indent="-680083" lvl="1">
              <a:lnSpc>
                <a:spcPts val="7559"/>
              </a:lnSpc>
              <a:buFont typeface="Arial"/>
              <a:buChar char="•"/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Hirsch hat ein großes Geweih.</a:t>
            </a:r>
          </a:p>
          <a:p>
            <a:pPr algn="l">
              <a:lnSpc>
                <a:spcPts val="755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الأيل لديه قرون كبيرة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________ arbeitet oft auf dem Bauernhof.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الحمار يعمل غالبًا في المزرعة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85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360167" indent="-680083" lvl="1">
              <a:lnSpc>
                <a:spcPts val="7559"/>
              </a:lnSpc>
              <a:buFont typeface="Arial"/>
              <a:buChar char="•"/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Esel arbeitet oft auf dem Bauernhof.</a:t>
            </a:r>
          </a:p>
          <a:p>
            <a:pPr algn="l">
              <a:lnSpc>
                <a:spcPts val="755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الحمار يعمل غالبًا في المزرعة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________ kann sehr schnell laufen.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الفهد يستطيع الجري بسرعة كبيرة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________ lebt im Wasser und hat starke Zähne.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التمساح يعيش في الماء ولديه أسنان قوية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Gepard kann sehr schnell laufen.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الفهد يستطيع الجري بسرعة كبيرة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 – Akkusativ – Dativ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______ sehe den Hund.</a:t>
            </a:r>
          </a:p>
          <a:p>
            <a:pPr algn="l">
              <a:lnSpc>
                <a:spcPts val="8279"/>
              </a:lnSpc>
            </a:pPr>
            <a:r>
              <a:rPr lang="en-US" sz="6899" i="true" u="non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(ich / mich / mir)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أرى الكلب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sehe den Hund.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أرى الكلب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Mann gibt ______ das Buch.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(ich / mich / mir)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الرجل يعطيني الكتاب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Mann gibt mir das Buch.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الرجل يعطيني الكتاب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sehe ______ im Park.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(er / ihn / ihm)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أراه في الحديقة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sehe ihn im Park.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أراه في الحديقة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Frau spricht mit ______.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(sie / ihr / sie)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المرأة تتحدث معها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Frau spricht mit ihr.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المرأة تتحدث معها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Alligator lebt im Wasser und hat starke Zähne.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التمساح يعيش في الماء ولديه أسنان قوية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Vater gibt ______ Geld.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(sie / ihr / sie)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الأب يعطيها المال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Vater gibt ihr Geld.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الأب يعطيها المال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höre ______ nicht.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(du / dich / dir)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لا أسمعك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höre dich nicht.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لا أسمعك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Freund wartet auf ______.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(ich / mich / mir)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الصديق ينتظرني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Freund wartet auf mich.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الصديق ينتظرني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Mutter kauft ______ ein Geschenk.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(er / ihn / ihm)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الأم تشتري له هدية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Mutter kauft ihm ein Geschenk.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الأم تشتري له هدية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sehe ______ jeden Tag.</a:t>
            </a:r>
          </a:p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 (sie / ihr / ihr)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أراها كل يوم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sehe sie jeden Tag.</a:t>
            </a:r>
          </a:p>
          <a:p>
            <a:pPr algn="l">
              <a:lnSpc>
                <a:spcPts val="827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أراها كل يوم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________ gibt Milch.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البقرة تعطي الحليب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gebe ihm das Buch.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أعطيه الكتاب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  <a:p>
            <a:pPr algn="r" marL="0" indent="0" lvl="0">
              <a:lnSpc>
                <a:spcPts val="396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Ich gebe ihm das Buch.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أنا أعطيه الكتاب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  <a:p>
            <a:pPr algn="r" marL="0" indent="0" lvl="0">
              <a:lnSpc>
                <a:spcPts val="396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ich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das Buch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ihm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Lehrer erklärt uns die Regel.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الأستاذ يشرح لنا القاعدة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Lehrer erklärt uns die Regel.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الأستاذ يشرح لنا القاعدة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der Lehrer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die Regel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uns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Er kauft mir ein Geschenk.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هو يشتري لي هدية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Er kauft mir ein Geschenk.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هو يشتري لي هدية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er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ein Geschenk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mir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Mutter gibt dem Kind Milch.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الأم تعطي الطفل الحليب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Mutter gibt dem Kind Milch.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الأم تعطي الطفل الحليب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die Mutter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Milch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dem Kind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Mann gibt dem Kind ein Buch.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الرجل يعطي الطفل كتابًا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Mann gibt dem Kind ein Buch.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04576" y="352485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الرجل يعطي الطفل كتابًا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4619625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der Mann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ein Buch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dem Kind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Kuh gibt Milch.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البقرة تعطي الحليب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Lehrerin erklärt den Schülern die Regel.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618661" y="4381500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المعلمة تشرح للتلاميذ القاعدة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5375197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79"/>
              </a:lnSpc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Die Lehrerin erklärt den Schülern die Regel.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618661" y="4381500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المعلمة تشرح للتلاميذ القاعدة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891" y="5375197"/>
            <a:ext cx="15474409" cy="419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Nominativ: die Lehrerin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Akkusativ: die Regel</a:t>
            </a:r>
          </a:p>
          <a:p>
            <a:pPr algn="l" marL="1489704" indent="-744852" lvl="1">
              <a:lnSpc>
                <a:spcPts val="8279"/>
              </a:lnSpc>
              <a:buFont typeface="Arial"/>
              <a:buChar char="•"/>
            </a:pPr>
            <a:r>
              <a:rPr lang="en-US" sz="68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Dativ: den Schülern</a:t>
            </a:r>
          </a:p>
          <a:p>
            <a:pPr algn="l">
              <a:lnSpc>
                <a:spcPts val="827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________ ist der beste Freund des Menschen.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الكلب هو أفضل صديق للإنسان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Der Hund ist der beste Freund des Menschen.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الكلب هو أفضل صديق للإنسان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________ hat einen Höcker und lebt in der Wüste.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الجمل له سنام ويعيش في الصحراء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1185" y="991590"/>
            <a:ext cx="17180487" cy="8303820"/>
            <a:chOff x="0" y="0"/>
            <a:chExt cx="4524902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4902" cy="2187014"/>
            </a:xfrm>
            <a:custGeom>
              <a:avLst/>
              <a:gdLst/>
              <a:ahLst/>
              <a:cxnLst/>
              <a:rect r="r" b="b" t="t" l="l"/>
              <a:pathLst>
                <a:path h="2187014" w="4524902">
                  <a:moveTo>
                    <a:pt x="0" y="0"/>
                  </a:moveTo>
                  <a:lnTo>
                    <a:pt x="4524902" y="0"/>
                  </a:lnTo>
                  <a:lnTo>
                    <a:pt x="4524902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524902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724570" y="494070"/>
            <a:ext cx="4987103" cy="4881127"/>
          </a:xfrm>
          <a:custGeom>
            <a:avLst/>
            <a:gdLst/>
            <a:ahLst/>
            <a:cxnLst/>
            <a:rect r="r" b="b" t="t" l="l"/>
            <a:pathLst>
              <a:path h="4881127" w="4987103">
                <a:moveTo>
                  <a:pt x="0" y="0"/>
                </a:moveTo>
                <a:lnTo>
                  <a:pt x="4987102" y="0"/>
                </a:lnTo>
                <a:lnTo>
                  <a:pt x="4987102" y="4881127"/>
                </a:lnTo>
                <a:lnTo>
                  <a:pt x="0" y="488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34167"/>
            <a:ext cx="16230600" cy="7218666"/>
            <a:chOff x="0" y="0"/>
            <a:chExt cx="4917329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329" cy="2187014"/>
            </a:xfrm>
            <a:custGeom>
              <a:avLst/>
              <a:gdLst/>
              <a:ahLst/>
              <a:cxnLst/>
              <a:rect r="r" b="b" t="t" l="l"/>
              <a:pathLst>
                <a:path h="2187014" w="4917329">
                  <a:moveTo>
                    <a:pt x="0" y="0"/>
                  </a:moveTo>
                  <a:lnTo>
                    <a:pt x="4917329" y="0"/>
                  </a:lnTo>
                  <a:lnTo>
                    <a:pt x="4917329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917329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5433" y="2115483"/>
            <a:ext cx="15474409" cy="285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6299" i="true">
                <a:solidFill>
                  <a:srgbClr val="000000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Ein Kamel hat einen Höcker und lebt in der Wüste.</a:t>
            </a:r>
          </a:p>
          <a:p>
            <a:pPr algn="l">
              <a:lnSpc>
                <a:spcPts val="755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59502" y="6168794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5549" y="5153025"/>
            <a:ext cx="1329118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960"/>
              </a:lnSpc>
            </a:pPr>
            <a:r>
              <a:rPr lang="ar-EG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  <a:rtl val="true"/>
              </a:rPr>
              <a:t>الجمل له سنام ويعيش في الصحراء</a:t>
            </a:r>
            <a:r>
              <a:rPr lang="en-US" sz="33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DAG_panzUDE</dc:identifier>
  <dcterms:modified xsi:type="dcterms:W3CDTF">2011-08-01T06:04:30Z</dcterms:modified>
  <cp:revision>1</cp:revision>
  <dc:title>Übung</dc:title>
</cp:coreProperties>
</file>

<file path=docProps/thumbnail.jpeg>
</file>